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p:regular r:id="rId22"/>
      <p:bold r:id="rId23"/>
      <p:italic r:id="rId24"/>
      <p:boldItalic r:id="rId25"/>
    </p:embeddedFont>
    <p:embeddedFont>
      <p:font typeface="Fredoka One"/>
      <p:regular r:id="rId26"/>
    </p:embeddedFont>
    <p:embeddedFont>
      <p:font typeface="Palanquin Dark"/>
      <p:regular r:id="rId27"/>
      <p:bold r:id="rId28"/>
    </p:embeddedFont>
    <p:embeddedFont>
      <p:font typeface="Orbitron"/>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regular.fntdata"/><Relationship Id="rId21" Type="http://schemas.openxmlformats.org/officeDocument/2006/relationships/slide" Target="slides/slide17.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redokaOne-regular.fntdata"/><Relationship Id="rId25" Type="http://schemas.openxmlformats.org/officeDocument/2006/relationships/font" Target="fonts/Roboto-boldItalic.fntdata"/><Relationship Id="rId28" Type="http://schemas.openxmlformats.org/officeDocument/2006/relationships/font" Target="fonts/PalanquinDark-bold.fntdata"/><Relationship Id="rId27" Type="http://schemas.openxmlformats.org/officeDocument/2006/relationships/font" Target="fonts/PalanquinDark-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rbitron-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Orbitron-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a43dea9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a43dea9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a43dea99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a43dea99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2ada000a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2ada000a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ada000a5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ada000a5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a43dea99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a43dea9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ada000a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ada000a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a43dea99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a43dea99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2a43dea99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2a43dea99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2a43dea99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2a43dea99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a43dea99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2a43dea99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a43dea99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a43dea9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a43dea9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2a43dea9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a43dea99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2a43dea99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2a43dea99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2a43dea99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2a43dea99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2a43dea99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li-polymer-battery.com/wp-content/uploads/2021/03/LP482030-250mAh-JST-ACHR-02V-S-B.pdf" TargetMode="External"/><Relationship Id="rId4" Type="http://schemas.openxmlformats.org/officeDocument/2006/relationships/image" Target="../media/image7.png"/><Relationship Id="rId5" Type="http://schemas.openxmlformats.org/officeDocument/2006/relationships/hyperlink" Target="https://www.analog.com/media/en/technical-documentation/data-sheets/405442xf.pdf" TargetMode="External"/><Relationship Id="rId6" Type="http://schemas.openxmlformats.org/officeDocument/2006/relationships/image" Target="../media/image4.png"/><Relationship Id="rId7"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www.ti.com/lit/gpn/drv8833" TargetMode="External"/><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ww.vishay.com/docs/83752/tcrt1000.pdf" TargetMode="External"/><Relationship Id="rId5" Type="http://schemas.openxmlformats.org/officeDocument/2006/relationships/image" Target="../media/image5.png"/><Relationship Id="rId6" Type="http://schemas.openxmlformats.org/officeDocument/2006/relationships/hyperlink" Target="https://www.microchip.com/en-us/product/ATmega328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7"/>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Swarm Robots:</a:t>
            </a:r>
            <a:endParaRPr/>
          </a:p>
          <a:p>
            <a:pPr indent="0" lvl="0" marL="0" rtl="0" algn="ctr">
              <a:spcBef>
                <a:spcPts val="0"/>
              </a:spcBef>
              <a:spcAft>
                <a:spcPts val="0"/>
              </a:spcAft>
              <a:buNone/>
            </a:pPr>
            <a:r>
              <a:rPr lang="en"/>
              <a:t>MONA</a:t>
            </a:r>
            <a:endParaRPr/>
          </a:p>
        </p:txBody>
      </p:sp>
      <p:sp>
        <p:nvSpPr>
          <p:cNvPr id="826" name="Google Shape;826;p27"/>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Name: Muhammad Zulhafiz Bin Zulkifli</a:t>
            </a:r>
            <a:endParaRPr/>
          </a:p>
          <a:p>
            <a:pPr indent="0" lvl="0" marL="0" rtl="0" algn="ctr">
              <a:spcBef>
                <a:spcPts val="0"/>
              </a:spcBef>
              <a:spcAft>
                <a:spcPts val="0"/>
              </a:spcAft>
              <a:buNone/>
            </a:pPr>
            <a:r>
              <a:rPr lang="en"/>
              <a:t>Matric No: 1812661</a:t>
            </a:r>
            <a:endParaRPr/>
          </a:p>
        </p:txBody>
      </p:sp>
      <p:grpSp>
        <p:nvGrpSpPr>
          <p:cNvPr id="827" name="Google Shape;827;p27"/>
          <p:cNvGrpSpPr/>
          <p:nvPr/>
        </p:nvGrpSpPr>
        <p:grpSpPr>
          <a:xfrm>
            <a:off x="888012" y="1440674"/>
            <a:ext cx="300359" cy="299855"/>
            <a:chOff x="1466575" y="2391250"/>
            <a:chExt cx="59575" cy="59475"/>
          </a:xfrm>
        </p:grpSpPr>
        <p:sp>
          <p:nvSpPr>
            <p:cNvPr id="828" name="Google Shape;828;p2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36"/>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 Data Collection</a:t>
            </a:r>
            <a:endParaRPr/>
          </a:p>
        </p:txBody>
      </p:sp>
      <p:sp>
        <p:nvSpPr>
          <p:cNvPr id="896" name="Google Shape;896;p36"/>
          <p:cNvSpPr txBox="1"/>
          <p:nvPr/>
        </p:nvSpPr>
        <p:spPr>
          <a:xfrm>
            <a:off x="848713" y="965725"/>
            <a:ext cx="286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2ppr </a:t>
            </a:r>
            <a:r>
              <a:rPr lang="en">
                <a:latin typeface="Roboto"/>
                <a:ea typeface="Roboto"/>
                <a:cs typeface="Roboto"/>
                <a:sym typeface="Roboto"/>
              </a:rPr>
              <a:t>Encoder- Magnetic Discs with Hall Effect Sensor</a:t>
            </a:r>
            <a:endParaRPr>
              <a:solidFill>
                <a:srgbClr val="3D85C6"/>
              </a:solidFill>
              <a:latin typeface="Roboto"/>
              <a:ea typeface="Roboto"/>
              <a:cs typeface="Roboto"/>
              <a:sym typeface="Roboto"/>
            </a:endParaRPr>
          </a:p>
        </p:txBody>
      </p:sp>
      <p:pic>
        <p:nvPicPr>
          <p:cNvPr id="897" name="Google Shape;897;p36"/>
          <p:cNvPicPr preferRelativeResize="0"/>
          <p:nvPr/>
        </p:nvPicPr>
        <p:blipFill rotWithShape="1">
          <a:blip r:embed="rId3">
            <a:alphaModFix/>
          </a:blip>
          <a:srcRect b="18316" l="9233" r="4951" t="13289"/>
          <a:stretch/>
        </p:blipFill>
        <p:spPr>
          <a:xfrm>
            <a:off x="5173000" y="2314650"/>
            <a:ext cx="3123150" cy="2489351"/>
          </a:xfrm>
          <a:prstGeom prst="rect">
            <a:avLst/>
          </a:prstGeom>
          <a:noFill/>
          <a:ln>
            <a:noFill/>
          </a:ln>
        </p:spPr>
      </p:pic>
      <p:pic>
        <p:nvPicPr>
          <p:cNvPr id="898" name="Google Shape;898;p36"/>
          <p:cNvPicPr preferRelativeResize="0"/>
          <p:nvPr/>
        </p:nvPicPr>
        <p:blipFill rotWithShape="1">
          <a:blip r:embed="rId4">
            <a:alphaModFix/>
          </a:blip>
          <a:srcRect b="0" l="51665" r="0" t="0"/>
          <a:stretch/>
        </p:blipFill>
        <p:spPr>
          <a:xfrm>
            <a:off x="819425" y="1795850"/>
            <a:ext cx="3741450" cy="3008150"/>
          </a:xfrm>
          <a:prstGeom prst="rect">
            <a:avLst/>
          </a:prstGeom>
          <a:noFill/>
          <a:ln>
            <a:noFill/>
          </a:ln>
        </p:spPr>
      </p:pic>
      <p:sp>
        <p:nvSpPr>
          <p:cNvPr id="899" name="Google Shape;899;p36"/>
          <p:cNvSpPr txBox="1"/>
          <p:nvPr/>
        </p:nvSpPr>
        <p:spPr>
          <a:xfrm>
            <a:off x="5296150" y="901875"/>
            <a:ext cx="30000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The output of the encoders can be used as an input to a proportional-integral-derivative (PID) controller for closed-loop motion control.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7"/>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 Data Transmission</a:t>
            </a:r>
            <a:endParaRPr/>
          </a:p>
        </p:txBody>
      </p:sp>
      <p:sp>
        <p:nvSpPr>
          <p:cNvPr id="905" name="Google Shape;905;p37"/>
          <p:cNvSpPr txBox="1"/>
          <p:nvPr/>
        </p:nvSpPr>
        <p:spPr>
          <a:xfrm>
            <a:off x="496575" y="1274775"/>
            <a:ext cx="7704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Mona supports three serial communication methods including: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USART</a:t>
            </a:r>
            <a:r>
              <a:rPr lang="en"/>
              <a:t>: used to send and receive data via USB (FTDI module). It is mainly for the Arduino programming link, but it can also be used to communicate with other add-on boards such as a Raspberry Pi or a bio-inspired vision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I2C</a:t>
            </a:r>
            <a:r>
              <a:rPr lang="en"/>
              <a:t>: is a general purpose communication link which can be used by external modules which support I2C protocol e.g. temperature sensor.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SPI</a:t>
            </a:r>
            <a:r>
              <a:rPr lang="en"/>
              <a:t>: is mainly used for RF communication module (e.g. NRF24L01 2.4 GHz). It is also used for programming of μC using the ISP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38"/>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 Data Transmission</a:t>
            </a:r>
            <a:endParaRPr/>
          </a:p>
        </p:txBody>
      </p:sp>
      <p:pic>
        <p:nvPicPr>
          <p:cNvPr id="911" name="Google Shape;911;p38"/>
          <p:cNvPicPr preferRelativeResize="0"/>
          <p:nvPr/>
        </p:nvPicPr>
        <p:blipFill rotWithShape="1">
          <a:blip r:embed="rId3">
            <a:alphaModFix/>
          </a:blip>
          <a:srcRect b="4923" l="5292" r="53930" t="4579"/>
          <a:stretch/>
        </p:blipFill>
        <p:spPr>
          <a:xfrm>
            <a:off x="937989" y="1078650"/>
            <a:ext cx="2998260" cy="2986200"/>
          </a:xfrm>
          <a:prstGeom prst="rect">
            <a:avLst/>
          </a:prstGeom>
          <a:noFill/>
          <a:ln>
            <a:noFill/>
          </a:ln>
        </p:spPr>
      </p:pic>
      <p:sp>
        <p:nvSpPr>
          <p:cNvPr id="912" name="Google Shape;912;p38"/>
          <p:cNvSpPr txBox="1"/>
          <p:nvPr/>
        </p:nvSpPr>
        <p:spPr>
          <a:xfrm>
            <a:off x="4514275" y="1056825"/>
            <a:ext cx="34023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To study on possibility of controlling Mona using ROS (Robot Operating System), a breakout board has been made that supports a Teensy 3.2 module and a WiFi module. The board was attached on top of Mona and communicates via UART. In this configuration, an ID was assigned to each Mona and the base-station (ROS server) receives sensory readings from each Mona and also sends commands to Mona’s motors and LEDs via WiFi module.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9"/>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 Data Transmission</a:t>
            </a:r>
            <a:endParaRPr/>
          </a:p>
        </p:txBody>
      </p:sp>
      <p:pic>
        <p:nvPicPr>
          <p:cNvPr id="918" name="Google Shape;918;p39"/>
          <p:cNvPicPr preferRelativeResize="0"/>
          <p:nvPr/>
        </p:nvPicPr>
        <p:blipFill rotWithShape="1">
          <a:blip r:embed="rId3">
            <a:alphaModFix/>
          </a:blip>
          <a:srcRect b="0" l="51985" r="2468" t="0"/>
          <a:stretch/>
        </p:blipFill>
        <p:spPr>
          <a:xfrm>
            <a:off x="1076750" y="1093725"/>
            <a:ext cx="3000000" cy="2956036"/>
          </a:xfrm>
          <a:prstGeom prst="rect">
            <a:avLst/>
          </a:prstGeom>
          <a:noFill/>
          <a:ln>
            <a:noFill/>
          </a:ln>
        </p:spPr>
      </p:pic>
      <p:sp>
        <p:nvSpPr>
          <p:cNvPr id="919" name="Google Shape;919;p39"/>
          <p:cNvSpPr txBox="1"/>
          <p:nvPr/>
        </p:nvSpPr>
        <p:spPr>
          <a:xfrm>
            <a:off x="4580075" y="1294188"/>
            <a:ext cx="30000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en"/>
              <a:t>In addition, a</a:t>
            </a:r>
            <a:r>
              <a:rPr lang="en"/>
              <a:t> breakout board has been developed which supports: </a:t>
            </a:r>
            <a:endParaRPr/>
          </a:p>
          <a:p>
            <a:pPr indent="0" lvl="0" marL="0" rtl="0" algn="just">
              <a:spcBef>
                <a:spcPts val="0"/>
              </a:spcBef>
              <a:spcAft>
                <a:spcPts val="0"/>
              </a:spcAft>
              <a:buNone/>
            </a:pPr>
            <a:r>
              <a:rPr lang="en"/>
              <a:t>i) Raspberry Pi Zero</a:t>
            </a:r>
            <a:endParaRPr/>
          </a:p>
          <a:p>
            <a:pPr indent="0" lvl="0" marL="0" rtl="0" algn="just">
              <a:spcBef>
                <a:spcPts val="0"/>
              </a:spcBef>
              <a:spcAft>
                <a:spcPts val="0"/>
              </a:spcAft>
              <a:buNone/>
            </a:pPr>
            <a:r>
              <a:rPr lang="en"/>
              <a:t>ii) XBee module</a:t>
            </a:r>
            <a:endParaRPr/>
          </a:p>
          <a:p>
            <a:pPr indent="0" lvl="0" marL="0" rtl="0" algn="just">
              <a:spcBef>
                <a:spcPts val="0"/>
              </a:spcBef>
              <a:spcAft>
                <a:spcPts val="0"/>
              </a:spcAft>
              <a:buNone/>
            </a:pPr>
            <a:r>
              <a:rPr lang="en"/>
              <a:t>iii) NRF24L01 RF transceiver</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board is mounted on top of the main platform and is able to communicate with the main platform using RS232 serial port.</a:t>
            </a:r>
            <a:endParaRPr/>
          </a:p>
        </p:txBody>
      </p:sp>
      <p:sp>
        <p:nvSpPr>
          <p:cNvPr id="920" name="Google Shape;920;p39"/>
          <p:cNvSpPr/>
          <p:nvPr/>
        </p:nvSpPr>
        <p:spPr>
          <a:xfrm>
            <a:off x="1076750" y="3707450"/>
            <a:ext cx="358500" cy="342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0"/>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 Power System Management</a:t>
            </a:r>
            <a:endParaRPr/>
          </a:p>
        </p:txBody>
      </p:sp>
      <p:sp>
        <p:nvSpPr>
          <p:cNvPr id="926" name="Google Shape;926;p40"/>
          <p:cNvSpPr txBox="1"/>
          <p:nvPr/>
        </p:nvSpPr>
        <p:spPr>
          <a:xfrm>
            <a:off x="568575" y="1302350"/>
            <a:ext cx="356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3.7V </a:t>
            </a:r>
            <a:r>
              <a:rPr lang="en">
                <a:latin typeface="Roboto"/>
                <a:ea typeface="Roboto"/>
                <a:cs typeface="Roboto"/>
                <a:sym typeface="Roboto"/>
              </a:rPr>
              <a:t>250mAh</a:t>
            </a:r>
            <a:r>
              <a:rPr lang="en">
                <a:latin typeface="Roboto"/>
                <a:ea typeface="Roboto"/>
                <a:cs typeface="Roboto"/>
                <a:sym typeface="Roboto"/>
              </a:rPr>
              <a:t> Rechargeable Li-Po Battery</a:t>
            </a:r>
            <a:endParaRPr>
              <a:latin typeface="Roboto"/>
              <a:ea typeface="Roboto"/>
              <a:cs typeface="Roboto"/>
              <a:sym typeface="Roboto"/>
            </a:endParaRPr>
          </a:p>
          <a:p>
            <a:pPr indent="0" lvl="0" marL="0" rtl="0" algn="l">
              <a:spcBef>
                <a:spcPts val="0"/>
              </a:spcBef>
              <a:spcAft>
                <a:spcPts val="0"/>
              </a:spcAft>
              <a:buNone/>
            </a:pPr>
            <a:r>
              <a:rPr lang="en" u="sng">
                <a:solidFill>
                  <a:srgbClr val="3D85C6"/>
                </a:solidFill>
                <a:latin typeface="Roboto"/>
                <a:ea typeface="Roboto"/>
                <a:cs typeface="Roboto"/>
                <a:sym typeface="Roboto"/>
                <a:hlinkClick r:id="rId3">
                  <a:extLst>
                    <a:ext uri="{A12FA001-AC4F-418D-AE19-62706E023703}">
                      <ahyp:hlinkClr val="tx"/>
                    </a:ext>
                  </a:extLst>
                </a:hlinkClick>
              </a:rPr>
              <a:t>https://www.li-polymer-battery.com/wp-content/uploads/2021/03/LP482030-250mAh-JST-ACHR-02V-S-B.pdf</a:t>
            </a:r>
            <a:endParaRPr>
              <a:solidFill>
                <a:srgbClr val="3D85C6"/>
              </a:solidFill>
              <a:latin typeface="Roboto"/>
              <a:ea typeface="Roboto"/>
              <a:cs typeface="Roboto"/>
              <a:sym typeface="Roboto"/>
            </a:endParaRPr>
          </a:p>
        </p:txBody>
      </p:sp>
      <p:pic>
        <p:nvPicPr>
          <p:cNvPr id="927" name="Google Shape;927;p40"/>
          <p:cNvPicPr preferRelativeResize="0"/>
          <p:nvPr/>
        </p:nvPicPr>
        <p:blipFill>
          <a:blip r:embed="rId4">
            <a:alphaModFix/>
          </a:blip>
          <a:stretch>
            <a:fillRect/>
          </a:stretch>
        </p:blipFill>
        <p:spPr>
          <a:xfrm>
            <a:off x="568575" y="2477950"/>
            <a:ext cx="3315226" cy="1657625"/>
          </a:xfrm>
          <a:prstGeom prst="rect">
            <a:avLst/>
          </a:prstGeom>
          <a:noFill/>
          <a:ln>
            <a:noFill/>
          </a:ln>
        </p:spPr>
      </p:pic>
      <p:sp>
        <p:nvSpPr>
          <p:cNvPr id="928" name="Google Shape;928;p40"/>
          <p:cNvSpPr txBox="1"/>
          <p:nvPr/>
        </p:nvSpPr>
        <p:spPr>
          <a:xfrm>
            <a:off x="4536250" y="1363500"/>
            <a:ext cx="426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Li-Ion Battery Charger - LTC4054-4.2 </a:t>
            </a:r>
            <a:r>
              <a:rPr lang="en" u="sng">
                <a:solidFill>
                  <a:srgbClr val="3C78D8"/>
                </a:solidFill>
                <a:latin typeface="Roboto"/>
                <a:ea typeface="Roboto"/>
                <a:cs typeface="Roboto"/>
                <a:sym typeface="Roboto"/>
                <a:hlinkClick r:id="rId5">
                  <a:extLst>
                    <a:ext uri="{A12FA001-AC4F-418D-AE19-62706E023703}">
                      <ahyp:hlinkClr val="tx"/>
                    </a:ext>
                  </a:extLst>
                </a:hlinkClick>
              </a:rPr>
              <a:t>https://www.analog.com/media/en/technical-documentation/data-sheets/405442xf.pdf</a:t>
            </a:r>
            <a:endParaRPr>
              <a:solidFill>
                <a:srgbClr val="3C78D8"/>
              </a:solidFill>
              <a:latin typeface="Roboto"/>
              <a:ea typeface="Roboto"/>
              <a:cs typeface="Roboto"/>
              <a:sym typeface="Roboto"/>
            </a:endParaRPr>
          </a:p>
        </p:txBody>
      </p:sp>
      <p:pic>
        <p:nvPicPr>
          <p:cNvPr id="929" name="Google Shape;929;p40"/>
          <p:cNvPicPr preferRelativeResize="0"/>
          <p:nvPr/>
        </p:nvPicPr>
        <p:blipFill>
          <a:blip r:embed="rId6">
            <a:alphaModFix/>
          </a:blip>
          <a:stretch>
            <a:fillRect/>
          </a:stretch>
        </p:blipFill>
        <p:spPr>
          <a:xfrm>
            <a:off x="4570075" y="2697525"/>
            <a:ext cx="1266550" cy="1126050"/>
          </a:xfrm>
          <a:prstGeom prst="rect">
            <a:avLst/>
          </a:prstGeom>
          <a:noFill/>
          <a:ln>
            <a:noFill/>
          </a:ln>
        </p:spPr>
      </p:pic>
      <p:pic>
        <p:nvPicPr>
          <p:cNvPr id="930" name="Google Shape;930;p40"/>
          <p:cNvPicPr preferRelativeResize="0"/>
          <p:nvPr/>
        </p:nvPicPr>
        <p:blipFill>
          <a:blip r:embed="rId7">
            <a:alphaModFix/>
          </a:blip>
          <a:stretch>
            <a:fillRect/>
          </a:stretch>
        </p:blipFill>
        <p:spPr>
          <a:xfrm>
            <a:off x="6063775" y="2307502"/>
            <a:ext cx="2635540" cy="206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1"/>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 Power System Management</a:t>
            </a:r>
            <a:endParaRPr/>
          </a:p>
        </p:txBody>
      </p:sp>
      <p:pic>
        <p:nvPicPr>
          <p:cNvPr id="936" name="Google Shape;936;p41"/>
          <p:cNvPicPr preferRelativeResize="0"/>
          <p:nvPr/>
        </p:nvPicPr>
        <p:blipFill>
          <a:blip r:embed="rId3">
            <a:alphaModFix/>
          </a:blip>
          <a:stretch>
            <a:fillRect/>
          </a:stretch>
        </p:blipFill>
        <p:spPr>
          <a:xfrm>
            <a:off x="1703678" y="1172950"/>
            <a:ext cx="5903675" cy="2665450"/>
          </a:xfrm>
          <a:prstGeom prst="rect">
            <a:avLst/>
          </a:prstGeom>
          <a:noFill/>
          <a:ln>
            <a:noFill/>
          </a:ln>
        </p:spPr>
      </p:pic>
      <p:sp>
        <p:nvSpPr>
          <p:cNvPr id="937" name="Google Shape;937;p41"/>
          <p:cNvSpPr txBox="1"/>
          <p:nvPr/>
        </p:nvSpPr>
        <p:spPr>
          <a:xfrm>
            <a:off x="3654145" y="3970275"/>
            <a:ext cx="18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Power Consumption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42"/>
          <p:cNvPicPr preferRelativeResize="0"/>
          <p:nvPr/>
        </p:nvPicPr>
        <p:blipFill>
          <a:blip r:embed="rId3">
            <a:alphaModFix/>
          </a:blip>
          <a:stretch>
            <a:fillRect/>
          </a:stretch>
        </p:blipFill>
        <p:spPr>
          <a:xfrm>
            <a:off x="496550" y="647700"/>
            <a:ext cx="3946100" cy="3946100"/>
          </a:xfrm>
          <a:prstGeom prst="rect">
            <a:avLst/>
          </a:prstGeom>
          <a:noFill/>
          <a:ln>
            <a:noFill/>
          </a:ln>
        </p:spPr>
      </p:pic>
      <p:pic>
        <p:nvPicPr>
          <p:cNvPr id="943" name="Google Shape;943;p42"/>
          <p:cNvPicPr preferRelativeResize="0"/>
          <p:nvPr/>
        </p:nvPicPr>
        <p:blipFill>
          <a:blip r:embed="rId4">
            <a:alphaModFix/>
          </a:blip>
          <a:stretch>
            <a:fillRect/>
          </a:stretch>
        </p:blipFill>
        <p:spPr>
          <a:xfrm>
            <a:off x="4805850" y="696700"/>
            <a:ext cx="3848100" cy="384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43"/>
          <p:cNvPicPr preferRelativeResize="0"/>
          <p:nvPr/>
        </p:nvPicPr>
        <p:blipFill>
          <a:blip r:embed="rId3">
            <a:alphaModFix/>
          </a:blip>
          <a:stretch>
            <a:fillRect/>
          </a:stretch>
        </p:blipFill>
        <p:spPr>
          <a:xfrm>
            <a:off x="5345325" y="967063"/>
            <a:ext cx="3209376" cy="3209376"/>
          </a:xfrm>
          <a:prstGeom prst="rect">
            <a:avLst/>
          </a:prstGeom>
          <a:noFill/>
          <a:ln>
            <a:noFill/>
          </a:ln>
        </p:spPr>
      </p:pic>
      <p:pic>
        <p:nvPicPr>
          <p:cNvPr id="949" name="Google Shape;949;p43"/>
          <p:cNvPicPr preferRelativeResize="0"/>
          <p:nvPr/>
        </p:nvPicPr>
        <p:blipFill>
          <a:blip r:embed="rId4">
            <a:alphaModFix/>
          </a:blip>
          <a:stretch>
            <a:fillRect/>
          </a:stretch>
        </p:blipFill>
        <p:spPr>
          <a:xfrm>
            <a:off x="587125" y="914450"/>
            <a:ext cx="4419474" cy="33146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8"/>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835" name="Google Shape;835;p28"/>
          <p:cNvSpPr txBox="1"/>
          <p:nvPr/>
        </p:nvSpPr>
        <p:spPr>
          <a:xfrm>
            <a:off x="3534600" y="789650"/>
            <a:ext cx="5034000" cy="40635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200"/>
              <a:t>The MONA robotic platform is an open-hardware/open-source robotic platform that has been developed to be used in swarm robotics research, to understand research topics such as perpetual swarms, multi-agent interaction and human-interaction/control with a swarm of robotic platforms. </a:t>
            </a:r>
            <a:endParaRPr sz="1200"/>
          </a:p>
          <a:p>
            <a:pPr indent="457200" lvl="0" marL="0" rtl="0" algn="just">
              <a:spcBef>
                <a:spcPts val="0"/>
              </a:spcBef>
              <a:spcAft>
                <a:spcPts val="0"/>
              </a:spcAft>
              <a:buNone/>
            </a:pPr>
            <a:r>
              <a:t/>
            </a:r>
            <a:endParaRPr sz="1200"/>
          </a:p>
          <a:p>
            <a:pPr indent="457200" lvl="0" marL="0" rtl="0" algn="just">
              <a:spcBef>
                <a:spcPts val="0"/>
              </a:spcBef>
              <a:spcAft>
                <a:spcPts val="0"/>
              </a:spcAft>
              <a:buNone/>
            </a:pPr>
            <a:r>
              <a:rPr lang="en" sz="1200"/>
              <a:t>The MONA is a small, circular robot, 80mm in diameter, with 2 wheels controlled by brushed DC motors with in-built encoders as well as 5 x IR transmitter receivers along the front half of the robot. Based off the Arduino architecture, the MONAs can be programmed using the Arduino IDE, which has seen them used in undergraduate teaching labs to teach basic programming and circuit analysis techniques. </a:t>
            </a:r>
            <a:endParaRPr sz="1200"/>
          </a:p>
          <a:p>
            <a:pPr indent="457200" lvl="0" marL="0" rtl="0" algn="just">
              <a:spcBef>
                <a:spcPts val="0"/>
              </a:spcBef>
              <a:spcAft>
                <a:spcPts val="0"/>
              </a:spcAft>
              <a:buNone/>
            </a:pPr>
            <a:r>
              <a:t/>
            </a:r>
            <a:endParaRPr sz="1200"/>
          </a:p>
          <a:p>
            <a:pPr indent="457200" lvl="0" marL="0" rtl="0" algn="just">
              <a:spcBef>
                <a:spcPts val="0"/>
              </a:spcBef>
              <a:spcAft>
                <a:spcPts val="0"/>
              </a:spcAft>
              <a:buNone/>
            </a:pPr>
            <a:r>
              <a:rPr lang="en" sz="1200"/>
              <a:t>Much like Arduinos, the MONA is capable of carrying add-on boards to increase or adapt its functionality. Example add-ons are a wireless-charging board, a radio comms board, an IMU board, a Raspberry Pi Zero interface board, LDR board and a comms board adding wi-fi, Bluetooth and 360 degree IR communications. This comms board can also enable additional computing power to run ROS-serial, making it an attractive solution to any researchers using ROS to interact and control their robotic systems.</a:t>
            </a:r>
            <a:endParaRPr sz="1200"/>
          </a:p>
        </p:txBody>
      </p:sp>
      <p:pic>
        <p:nvPicPr>
          <p:cNvPr id="836" name="Google Shape;836;p28"/>
          <p:cNvPicPr preferRelativeResize="0"/>
          <p:nvPr/>
        </p:nvPicPr>
        <p:blipFill>
          <a:blip r:embed="rId3">
            <a:alphaModFix/>
          </a:blip>
          <a:stretch>
            <a:fillRect/>
          </a:stretch>
        </p:blipFill>
        <p:spPr>
          <a:xfrm>
            <a:off x="402900" y="1083525"/>
            <a:ext cx="2849401" cy="362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9"/>
          <p:cNvSpPr txBox="1"/>
          <p:nvPr>
            <p:ph type="title"/>
          </p:nvPr>
        </p:nvSpPr>
        <p:spPr>
          <a:xfrm>
            <a:off x="567600" y="159000"/>
            <a:ext cx="9174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ROBOTICS HARDWARE COMPONENTS</a:t>
            </a:r>
            <a:endParaRPr/>
          </a:p>
        </p:txBody>
      </p:sp>
      <p:sp>
        <p:nvSpPr>
          <p:cNvPr id="842" name="Google Shape;842;p29"/>
          <p:cNvSpPr txBox="1"/>
          <p:nvPr/>
        </p:nvSpPr>
        <p:spPr>
          <a:xfrm>
            <a:off x="567600" y="1440000"/>
            <a:ext cx="7179600" cy="2031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AutoNum type="arabicPeriod"/>
            </a:pPr>
            <a:r>
              <a:rPr lang="en" sz="2000">
                <a:solidFill>
                  <a:schemeClr val="lt1"/>
                </a:solidFill>
                <a:latin typeface="Roboto"/>
                <a:ea typeface="Roboto"/>
                <a:cs typeface="Roboto"/>
                <a:sym typeface="Roboto"/>
              </a:rPr>
              <a:t>Robot Design</a:t>
            </a:r>
            <a:endParaRPr sz="2000">
              <a:solidFill>
                <a:schemeClr val="lt1"/>
              </a:solidFill>
              <a:latin typeface="Roboto"/>
              <a:ea typeface="Roboto"/>
              <a:cs typeface="Roboto"/>
              <a:sym typeface="Roboto"/>
            </a:endParaRPr>
          </a:p>
          <a:p>
            <a:pPr indent="-355600" lvl="0" marL="457200" rtl="0" algn="l">
              <a:spcBef>
                <a:spcPts val="0"/>
              </a:spcBef>
              <a:spcAft>
                <a:spcPts val="0"/>
              </a:spcAft>
              <a:buClr>
                <a:schemeClr val="lt1"/>
              </a:buClr>
              <a:buSzPts val="2000"/>
              <a:buFont typeface="Roboto"/>
              <a:buAutoNum type="arabicPeriod"/>
            </a:pPr>
            <a:r>
              <a:rPr lang="en" sz="2000">
                <a:solidFill>
                  <a:schemeClr val="lt1"/>
                </a:solidFill>
                <a:latin typeface="Roboto"/>
                <a:ea typeface="Roboto"/>
                <a:cs typeface="Roboto"/>
                <a:sym typeface="Roboto"/>
              </a:rPr>
              <a:t>Actuators &amp; Locomotions</a:t>
            </a:r>
            <a:endParaRPr sz="2000">
              <a:solidFill>
                <a:schemeClr val="lt1"/>
              </a:solidFill>
              <a:latin typeface="Roboto"/>
              <a:ea typeface="Roboto"/>
              <a:cs typeface="Roboto"/>
              <a:sym typeface="Roboto"/>
            </a:endParaRPr>
          </a:p>
          <a:p>
            <a:pPr indent="-355600" lvl="0" marL="457200" rtl="0" algn="l">
              <a:spcBef>
                <a:spcPts val="0"/>
              </a:spcBef>
              <a:spcAft>
                <a:spcPts val="0"/>
              </a:spcAft>
              <a:buClr>
                <a:schemeClr val="lt1"/>
              </a:buClr>
              <a:buSzPts val="2000"/>
              <a:buFont typeface="Roboto"/>
              <a:buAutoNum type="arabicPeriod"/>
            </a:pPr>
            <a:r>
              <a:rPr lang="en" sz="2000">
                <a:solidFill>
                  <a:schemeClr val="lt1"/>
                </a:solidFill>
                <a:latin typeface="Roboto"/>
                <a:ea typeface="Roboto"/>
                <a:cs typeface="Roboto"/>
                <a:sym typeface="Roboto"/>
              </a:rPr>
              <a:t>Navigation &amp; Controller</a:t>
            </a:r>
            <a:endParaRPr sz="2000">
              <a:solidFill>
                <a:schemeClr val="lt1"/>
              </a:solidFill>
              <a:latin typeface="Roboto"/>
              <a:ea typeface="Roboto"/>
              <a:cs typeface="Roboto"/>
              <a:sym typeface="Roboto"/>
            </a:endParaRPr>
          </a:p>
          <a:p>
            <a:pPr indent="-355600" lvl="0" marL="457200" rtl="0" algn="l">
              <a:spcBef>
                <a:spcPts val="0"/>
              </a:spcBef>
              <a:spcAft>
                <a:spcPts val="0"/>
              </a:spcAft>
              <a:buClr>
                <a:schemeClr val="lt1"/>
              </a:buClr>
              <a:buSzPts val="2000"/>
              <a:buFont typeface="Roboto"/>
              <a:buAutoNum type="arabicPeriod"/>
            </a:pPr>
            <a:r>
              <a:rPr lang="en" sz="2000">
                <a:solidFill>
                  <a:schemeClr val="lt1"/>
                </a:solidFill>
                <a:latin typeface="Roboto"/>
                <a:ea typeface="Roboto"/>
                <a:cs typeface="Roboto"/>
                <a:sym typeface="Roboto"/>
              </a:rPr>
              <a:t>Data Collection</a:t>
            </a:r>
            <a:endParaRPr sz="2000">
              <a:solidFill>
                <a:schemeClr val="lt1"/>
              </a:solidFill>
              <a:latin typeface="Roboto"/>
              <a:ea typeface="Roboto"/>
              <a:cs typeface="Roboto"/>
              <a:sym typeface="Roboto"/>
            </a:endParaRPr>
          </a:p>
          <a:p>
            <a:pPr indent="-355600" lvl="0" marL="457200" rtl="0" algn="l">
              <a:spcBef>
                <a:spcPts val="0"/>
              </a:spcBef>
              <a:spcAft>
                <a:spcPts val="0"/>
              </a:spcAft>
              <a:buClr>
                <a:schemeClr val="lt1"/>
              </a:buClr>
              <a:buSzPts val="2000"/>
              <a:buFont typeface="Roboto"/>
              <a:buAutoNum type="arabicPeriod"/>
            </a:pPr>
            <a:r>
              <a:rPr lang="en" sz="2000">
                <a:solidFill>
                  <a:schemeClr val="lt1"/>
                </a:solidFill>
                <a:latin typeface="Roboto"/>
                <a:ea typeface="Roboto"/>
                <a:cs typeface="Roboto"/>
                <a:sym typeface="Roboto"/>
              </a:rPr>
              <a:t>Data Transmission</a:t>
            </a:r>
            <a:endParaRPr sz="2000">
              <a:solidFill>
                <a:schemeClr val="lt1"/>
              </a:solidFill>
              <a:latin typeface="Roboto"/>
              <a:ea typeface="Roboto"/>
              <a:cs typeface="Roboto"/>
              <a:sym typeface="Roboto"/>
            </a:endParaRPr>
          </a:p>
          <a:p>
            <a:pPr indent="-355600" lvl="0" marL="457200" rtl="0" algn="l">
              <a:spcBef>
                <a:spcPts val="0"/>
              </a:spcBef>
              <a:spcAft>
                <a:spcPts val="0"/>
              </a:spcAft>
              <a:buClr>
                <a:schemeClr val="lt1"/>
              </a:buClr>
              <a:buSzPts val="2000"/>
              <a:buFont typeface="Roboto"/>
              <a:buAutoNum type="arabicPeriod"/>
            </a:pPr>
            <a:r>
              <a:rPr lang="en" sz="2000">
                <a:solidFill>
                  <a:schemeClr val="lt1"/>
                </a:solidFill>
                <a:latin typeface="Roboto"/>
                <a:ea typeface="Roboto"/>
                <a:cs typeface="Roboto"/>
                <a:sym typeface="Roboto"/>
              </a:rPr>
              <a:t>Power System Management</a:t>
            </a:r>
            <a:endParaRPr sz="20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30"/>
          <p:cNvPicPr preferRelativeResize="0"/>
          <p:nvPr/>
        </p:nvPicPr>
        <p:blipFill>
          <a:blip r:embed="rId3">
            <a:alphaModFix/>
          </a:blip>
          <a:stretch>
            <a:fillRect/>
          </a:stretch>
        </p:blipFill>
        <p:spPr>
          <a:xfrm>
            <a:off x="623162" y="1138375"/>
            <a:ext cx="4725626" cy="3713799"/>
          </a:xfrm>
          <a:prstGeom prst="rect">
            <a:avLst/>
          </a:prstGeom>
          <a:noFill/>
          <a:ln>
            <a:noFill/>
          </a:ln>
        </p:spPr>
      </p:pic>
      <p:sp>
        <p:nvSpPr>
          <p:cNvPr id="848" name="Google Shape;848;p30"/>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Robot Design</a:t>
            </a:r>
            <a:endParaRPr/>
          </a:p>
        </p:txBody>
      </p:sp>
      <p:sp>
        <p:nvSpPr>
          <p:cNvPr id="849" name="Google Shape;849;p30"/>
          <p:cNvSpPr txBox="1"/>
          <p:nvPr/>
        </p:nvSpPr>
        <p:spPr>
          <a:xfrm>
            <a:off x="5448525" y="253332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Specifications list: </a:t>
            </a:r>
            <a:endParaRPr/>
          </a:p>
          <a:p>
            <a:pPr indent="-317500" lvl="0" marL="457200" rtl="0" algn="l">
              <a:spcBef>
                <a:spcPts val="0"/>
              </a:spcBef>
              <a:spcAft>
                <a:spcPts val="0"/>
              </a:spcAft>
              <a:buSzPts val="1400"/>
              <a:buChar char="●"/>
            </a:pPr>
            <a:r>
              <a:rPr lang="en"/>
              <a:t>80mm in diameter </a:t>
            </a:r>
            <a:endParaRPr/>
          </a:p>
          <a:p>
            <a:pPr indent="-317500" lvl="0" marL="457200" rtl="0" algn="l">
              <a:spcBef>
                <a:spcPts val="0"/>
              </a:spcBef>
              <a:spcAft>
                <a:spcPts val="0"/>
              </a:spcAft>
              <a:buSzPts val="1400"/>
              <a:buChar char="●"/>
            </a:pPr>
            <a:r>
              <a:rPr lang="en"/>
              <a:t>2 x DC motors </a:t>
            </a:r>
            <a:endParaRPr/>
          </a:p>
          <a:p>
            <a:pPr indent="-317500" lvl="0" marL="457200" rtl="0" algn="l">
              <a:spcBef>
                <a:spcPts val="0"/>
              </a:spcBef>
              <a:spcAft>
                <a:spcPts val="0"/>
              </a:spcAft>
              <a:buSzPts val="1400"/>
              <a:buChar char="●"/>
            </a:pPr>
            <a:r>
              <a:rPr lang="en"/>
              <a:t>2 x Hall-effect encoders </a:t>
            </a:r>
            <a:endParaRPr/>
          </a:p>
          <a:p>
            <a:pPr indent="-317500" lvl="0" marL="457200" rtl="0" algn="l">
              <a:spcBef>
                <a:spcPts val="0"/>
              </a:spcBef>
              <a:spcAft>
                <a:spcPts val="0"/>
              </a:spcAft>
              <a:buSzPts val="1400"/>
              <a:buChar char="●"/>
            </a:pPr>
            <a:r>
              <a:rPr lang="en"/>
              <a:t>5 x IR transmitter/receivers </a:t>
            </a:r>
            <a:endParaRPr/>
          </a:p>
          <a:p>
            <a:pPr indent="-317500" lvl="0" marL="457200" rtl="0" algn="l">
              <a:spcBef>
                <a:spcPts val="0"/>
              </a:spcBef>
              <a:spcAft>
                <a:spcPts val="0"/>
              </a:spcAft>
              <a:buSzPts val="1400"/>
              <a:buChar char="●"/>
            </a:pPr>
            <a:r>
              <a:rPr lang="en"/>
              <a:t>I2C, SPI and UART comms available </a:t>
            </a:r>
            <a:endParaRPr/>
          </a:p>
          <a:p>
            <a:pPr indent="-317500" lvl="0" marL="457200" rtl="0" algn="l">
              <a:spcBef>
                <a:spcPts val="0"/>
              </a:spcBef>
              <a:spcAft>
                <a:spcPts val="0"/>
              </a:spcAft>
              <a:buSzPts val="1400"/>
              <a:buChar char="●"/>
            </a:pPr>
            <a:r>
              <a:rPr lang="en"/>
              <a:t>4-8 hrs battery life</a:t>
            </a:r>
            <a:endParaRPr/>
          </a:p>
        </p:txBody>
      </p:sp>
      <p:sp>
        <p:nvSpPr>
          <p:cNvPr id="850" name="Google Shape;850;p30"/>
          <p:cNvSpPr txBox="1"/>
          <p:nvPr/>
        </p:nvSpPr>
        <p:spPr>
          <a:xfrm>
            <a:off x="5448525" y="1121900"/>
            <a:ext cx="34302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Mona uses a circular PCB board with the diameter of 80 mm accommodates its modules including main processor, motors and drivers, IR proximity sensors, and power management.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31"/>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Robot Design</a:t>
            </a:r>
            <a:endParaRPr/>
          </a:p>
        </p:txBody>
      </p:sp>
      <p:pic>
        <p:nvPicPr>
          <p:cNvPr id="856" name="Google Shape;856;p31"/>
          <p:cNvPicPr preferRelativeResize="0"/>
          <p:nvPr/>
        </p:nvPicPr>
        <p:blipFill>
          <a:blip r:embed="rId3">
            <a:alphaModFix/>
          </a:blip>
          <a:stretch>
            <a:fillRect/>
          </a:stretch>
        </p:blipFill>
        <p:spPr>
          <a:xfrm>
            <a:off x="4140875" y="1299500"/>
            <a:ext cx="4579123" cy="3295724"/>
          </a:xfrm>
          <a:prstGeom prst="rect">
            <a:avLst/>
          </a:prstGeom>
          <a:noFill/>
          <a:ln>
            <a:noFill/>
          </a:ln>
        </p:spPr>
      </p:pic>
      <p:pic>
        <p:nvPicPr>
          <p:cNvPr id="857" name="Google Shape;857;p31"/>
          <p:cNvPicPr preferRelativeResize="0"/>
          <p:nvPr/>
        </p:nvPicPr>
        <p:blipFill rotWithShape="1">
          <a:blip r:embed="rId4">
            <a:alphaModFix/>
          </a:blip>
          <a:srcRect b="0" l="7103" r="7826" t="0"/>
          <a:stretch/>
        </p:blipFill>
        <p:spPr>
          <a:xfrm>
            <a:off x="318700" y="1282713"/>
            <a:ext cx="3523201" cy="3329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2"/>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Actuators &amp; Locomotions</a:t>
            </a:r>
            <a:endParaRPr/>
          </a:p>
        </p:txBody>
      </p:sp>
      <p:pic>
        <p:nvPicPr>
          <p:cNvPr id="863" name="Google Shape;863;p32"/>
          <p:cNvPicPr preferRelativeResize="0"/>
          <p:nvPr/>
        </p:nvPicPr>
        <p:blipFill rotWithShape="1">
          <a:blip r:embed="rId3">
            <a:alphaModFix/>
          </a:blip>
          <a:srcRect b="0" l="0" r="47837" t="0"/>
          <a:stretch/>
        </p:blipFill>
        <p:spPr>
          <a:xfrm>
            <a:off x="490250" y="1804750"/>
            <a:ext cx="4037775" cy="3008150"/>
          </a:xfrm>
          <a:prstGeom prst="rect">
            <a:avLst/>
          </a:prstGeom>
          <a:noFill/>
          <a:ln>
            <a:noFill/>
          </a:ln>
        </p:spPr>
      </p:pic>
      <p:pic>
        <p:nvPicPr>
          <p:cNvPr id="864" name="Google Shape;864;p32"/>
          <p:cNvPicPr preferRelativeResize="0"/>
          <p:nvPr/>
        </p:nvPicPr>
        <p:blipFill rotWithShape="1">
          <a:blip r:embed="rId4">
            <a:alphaModFix/>
          </a:blip>
          <a:srcRect b="0" l="38953" r="21454" t="49418"/>
          <a:stretch/>
        </p:blipFill>
        <p:spPr>
          <a:xfrm>
            <a:off x="5225025" y="1849225"/>
            <a:ext cx="3009024" cy="3220975"/>
          </a:xfrm>
          <a:prstGeom prst="rect">
            <a:avLst/>
          </a:prstGeom>
          <a:noFill/>
          <a:ln>
            <a:noFill/>
          </a:ln>
        </p:spPr>
      </p:pic>
      <p:sp>
        <p:nvSpPr>
          <p:cNvPr id="865" name="Google Shape;865;p32"/>
          <p:cNvSpPr txBox="1"/>
          <p:nvPr/>
        </p:nvSpPr>
        <p:spPr>
          <a:xfrm>
            <a:off x="5229538" y="1345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3D printed motor bracket &amp; wheels</a:t>
            </a:r>
            <a:endParaRPr/>
          </a:p>
        </p:txBody>
      </p:sp>
      <p:sp>
        <p:nvSpPr>
          <p:cNvPr id="866" name="Google Shape;866;p32"/>
          <p:cNvSpPr txBox="1"/>
          <p:nvPr/>
        </p:nvSpPr>
        <p:spPr>
          <a:xfrm>
            <a:off x="971975" y="1345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Micro </a:t>
            </a:r>
            <a:r>
              <a:rPr lang="en"/>
              <a:t>DC gearhead motors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3"/>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Actuators &amp; Locomotions</a:t>
            </a:r>
            <a:endParaRPr/>
          </a:p>
        </p:txBody>
      </p:sp>
      <p:pic>
        <p:nvPicPr>
          <p:cNvPr id="872" name="Google Shape;872;p33"/>
          <p:cNvPicPr preferRelativeResize="0"/>
          <p:nvPr/>
        </p:nvPicPr>
        <p:blipFill>
          <a:blip r:embed="rId3">
            <a:alphaModFix/>
          </a:blip>
          <a:stretch>
            <a:fillRect/>
          </a:stretch>
        </p:blipFill>
        <p:spPr>
          <a:xfrm>
            <a:off x="5687650" y="2083100"/>
            <a:ext cx="3119050" cy="1754474"/>
          </a:xfrm>
          <a:prstGeom prst="rect">
            <a:avLst/>
          </a:prstGeom>
          <a:noFill/>
          <a:ln>
            <a:noFill/>
          </a:ln>
        </p:spPr>
      </p:pic>
      <p:sp>
        <p:nvSpPr>
          <p:cNvPr id="873" name="Google Shape;873;p33"/>
          <p:cNvSpPr txBox="1"/>
          <p:nvPr/>
        </p:nvSpPr>
        <p:spPr>
          <a:xfrm>
            <a:off x="5790300" y="1430425"/>
            <a:ext cx="325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H-Bridge Motor Driver - TI DRV8833</a:t>
            </a:r>
            <a:r>
              <a:rPr lang="en">
                <a:latin typeface="Roboto"/>
                <a:ea typeface="Roboto"/>
                <a:cs typeface="Roboto"/>
                <a:sym typeface="Roboto"/>
              </a:rPr>
              <a:t> </a:t>
            </a:r>
            <a:r>
              <a:rPr lang="en" u="sng">
                <a:solidFill>
                  <a:srgbClr val="3D85C6"/>
                </a:solidFill>
                <a:latin typeface="Roboto"/>
                <a:ea typeface="Roboto"/>
                <a:cs typeface="Roboto"/>
                <a:sym typeface="Roboto"/>
                <a:hlinkClick r:id="rId4">
                  <a:extLst>
                    <a:ext uri="{A12FA001-AC4F-418D-AE19-62706E023703}">
                      <ahyp:hlinkClr val="tx"/>
                    </a:ext>
                  </a:extLst>
                </a:hlinkClick>
              </a:rPr>
              <a:t>https://www.ti.com/lit/gpn/drv8833</a:t>
            </a:r>
            <a:endParaRPr>
              <a:solidFill>
                <a:srgbClr val="3D85C6"/>
              </a:solidFill>
              <a:latin typeface="Roboto"/>
              <a:ea typeface="Roboto"/>
              <a:cs typeface="Roboto"/>
              <a:sym typeface="Roboto"/>
            </a:endParaRPr>
          </a:p>
        </p:txBody>
      </p:sp>
      <p:pic>
        <p:nvPicPr>
          <p:cNvPr id="874" name="Google Shape;874;p33"/>
          <p:cNvPicPr preferRelativeResize="0"/>
          <p:nvPr/>
        </p:nvPicPr>
        <p:blipFill rotWithShape="1">
          <a:blip r:embed="rId5">
            <a:alphaModFix/>
          </a:blip>
          <a:srcRect b="0" l="5005" r="11298" t="0"/>
          <a:stretch/>
        </p:blipFill>
        <p:spPr>
          <a:xfrm>
            <a:off x="556050" y="1240200"/>
            <a:ext cx="4865476" cy="299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4"/>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 Navigation &amp; Controller</a:t>
            </a:r>
            <a:endParaRPr/>
          </a:p>
        </p:txBody>
      </p:sp>
      <p:pic>
        <p:nvPicPr>
          <p:cNvPr id="880" name="Google Shape;880;p34"/>
          <p:cNvPicPr preferRelativeResize="0"/>
          <p:nvPr/>
        </p:nvPicPr>
        <p:blipFill>
          <a:blip r:embed="rId3">
            <a:alphaModFix/>
          </a:blip>
          <a:stretch>
            <a:fillRect/>
          </a:stretch>
        </p:blipFill>
        <p:spPr>
          <a:xfrm>
            <a:off x="530375" y="1972600"/>
            <a:ext cx="2748750" cy="1544800"/>
          </a:xfrm>
          <a:prstGeom prst="rect">
            <a:avLst/>
          </a:prstGeom>
          <a:noFill/>
          <a:ln>
            <a:noFill/>
          </a:ln>
        </p:spPr>
      </p:pic>
      <p:sp>
        <p:nvSpPr>
          <p:cNvPr id="881" name="Google Shape;881;p34"/>
          <p:cNvSpPr txBox="1"/>
          <p:nvPr/>
        </p:nvSpPr>
        <p:spPr>
          <a:xfrm>
            <a:off x="416175" y="1073750"/>
            <a:ext cx="336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IR Proximity Sensor - Vishay TCRT1000 </a:t>
            </a:r>
            <a:r>
              <a:rPr lang="en" u="sng">
                <a:solidFill>
                  <a:srgbClr val="3D85C6"/>
                </a:solidFill>
                <a:latin typeface="Roboto"/>
                <a:ea typeface="Roboto"/>
                <a:cs typeface="Roboto"/>
                <a:sym typeface="Roboto"/>
                <a:hlinkClick r:id="rId4">
                  <a:extLst>
                    <a:ext uri="{A12FA001-AC4F-418D-AE19-62706E023703}">
                      <ahyp:hlinkClr val="tx"/>
                    </a:ext>
                  </a:extLst>
                </a:hlinkClick>
              </a:rPr>
              <a:t>https://www.vishay.com/docs/83752/tcrt1000.pdf</a:t>
            </a:r>
            <a:endParaRPr>
              <a:solidFill>
                <a:srgbClr val="3D85C6"/>
              </a:solidFill>
              <a:latin typeface="Roboto"/>
              <a:ea typeface="Roboto"/>
              <a:cs typeface="Roboto"/>
              <a:sym typeface="Roboto"/>
            </a:endParaRPr>
          </a:p>
        </p:txBody>
      </p:sp>
      <p:pic>
        <p:nvPicPr>
          <p:cNvPr id="882" name="Google Shape;882;p34"/>
          <p:cNvPicPr preferRelativeResize="0"/>
          <p:nvPr/>
        </p:nvPicPr>
        <p:blipFill>
          <a:blip r:embed="rId5">
            <a:alphaModFix/>
          </a:blip>
          <a:stretch>
            <a:fillRect/>
          </a:stretch>
        </p:blipFill>
        <p:spPr>
          <a:xfrm>
            <a:off x="5306550" y="1972602"/>
            <a:ext cx="3084724" cy="2564175"/>
          </a:xfrm>
          <a:prstGeom prst="rect">
            <a:avLst/>
          </a:prstGeom>
          <a:noFill/>
          <a:ln>
            <a:noFill/>
          </a:ln>
        </p:spPr>
      </p:pic>
      <p:sp>
        <p:nvSpPr>
          <p:cNvPr id="883" name="Google Shape;883;p34"/>
          <p:cNvSpPr txBox="1"/>
          <p:nvPr/>
        </p:nvSpPr>
        <p:spPr>
          <a:xfrm>
            <a:off x="5155075" y="1042950"/>
            <a:ext cx="360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Main Controller</a:t>
            </a:r>
            <a:r>
              <a:rPr lang="en">
                <a:latin typeface="Roboto"/>
                <a:ea typeface="Roboto"/>
                <a:cs typeface="Roboto"/>
                <a:sym typeface="Roboto"/>
              </a:rPr>
              <a:t> - AVR ATmega328p</a:t>
            </a:r>
            <a:endParaRPr>
              <a:latin typeface="Roboto"/>
              <a:ea typeface="Roboto"/>
              <a:cs typeface="Roboto"/>
              <a:sym typeface="Roboto"/>
            </a:endParaRPr>
          </a:p>
          <a:p>
            <a:pPr indent="0" lvl="0" marL="0" rtl="0" algn="l">
              <a:spcBef>
                <a:spcPts val="0"/>
              </a:spcBef>
              <a:spcAft>
                <a:spcPts val="0"/>
              </a:spcAft>
              <a:buNone/>
            </a:pPr>
            <a:r>
              <a:rPr lang="en" u="sng">
                <a:solidFill>
                  <a:srgbClr val="3D85C6"/>
                </a:solidFill>
                <a:latin typeface="Roboto"/>
                <a:ea typeface="Roboto"/>
                <a:cs typeface="Roboto"/>
                <a:sym typeface="Roboto"/>
                <a:hlinkClick r:id="rId6">
                  <a:extLst>
                    <a:ext uri="{A12FA001-AC4F-418D-AE19-62706E023703}">
                      <ahyp:hlinkClr val="tx"/>
                    </a:ext>
                  </a:extLst>
                </a:hlinkClick>
              </a:rPr>
              <a:t>https://www.microchip.com/en-us/product/ATmega328P</a:t>
            </a:r>
            <a:endParaRPr>
              <a:solidFill>
                <a:srgbClr val="3D85C6"/>
              </a:solidFill>
              <a:latin typeface="Roboto"/>
              <a:ea typeface="Roboto"/>
              <a:cs typeface="Roboto"/>
              <a:sym typeface="Roboto"/>
            </a:endParaRPr>
          </a:p>
        </p:txBody>
      </p:sp>
      <p:sp>
        <p:nvSpPr>
          <p:cNvPr id="884" name="Google Shape;884;p34"/>
          <p:cNvSpPr txBox="1"/>
          <p:nvPr/>
        </p:nvSpPr>
        <p:spPr>
          <a:xfrm>
            <a:off x="416175" y="3584950"/>
            <a:ext cx="38778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The main sensory system which is used in Mona is the short-range IR proximity sensors. Five sensors in front half of the robot, which were located in 35◦ angular distance estimate the distance of an obstacle.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5"/>
          <p:cNvSpPr txBox="1"/>
          <p:nvPr>
            <p:ph type="title"/>
          </p:nvPr>
        </p:nvSpPr>
        <p:spPr>
          <a:xfrm>
            <a:off x="720000" y="1590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 Navigation &amp; Controller</a:t>
            </a:r>
            <a:endParaRPr/>
          </a:p>
        </p:txBody>
      </p:sp>
      <p:pic>
        <p:nvPicPr>
          <p:cNvPr id="890" name="Google Shape;890;p35"/>
          <p:cNvPicPr preferRelativeResize="0"/>
          <p:nvPr/>
        </p:nvPicPr>
        <p:blipFill>
          <a:blip r:embed="rId3">
            <a:alphaModFix/>
          </a:blip>
          <a:stretch>
            <a:fillRect/>
          </a:stretch>
        </p:blipFill>
        <p:spPr>
          <a:xfrm>
            <a:off x="826825" y="751200"/>
            <a:ext cx="7691530" cy="4087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